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4"/>
  </p:sldMasterIdLst>
  <p:notesMasterIdLst>
    <p:notesMasterId r:id="rId35"/>
  </p:notesMasterIdLst>
  <p:sldIdLst>
    <p:sldId id="256" r:id="rId5"/>
    <p:sldId id="257" r:id="rId6"/>
    <p:sldId id="258" r:id="rId7"/>
    <p:sldId id="259" r:id="rId8"/>
    <p:sldId id="260" r:id="rId9"/>
    <p:sldId id="261" r:id="rId10"/>
    <p:sldId id="286" r:id="rId11"/>
    <p:sldId id="263" r:id="rId12"/>
    <p:sldId id="264" r:id="rId13"/>
    <p:sldId id="282" r:id="rId14"/>
    <p:sldId id="284" r:id="rId15"/>
    <p:sldId id="285" r:id="rId16"/>
    <p:sldId id="281" r:id="rId17"/>
    <p:sldId id="283" r:id="rId18"/>
    <p:sldId id="266" r:id="rId19"/>
    <p:sldId id="267" r:id="rId20"/>
    <p:sldId id="268" r:id="rId21"/>
    <p:sldId id="269" r:id="rId22"/>
    <p:sldId id="270" r:id="rId23"/>
    <p:sldId id="271" r:id="rId24"/>
    <p:sldId id="275" r:id="rId25"/>
    <p:sldId id="287" r:id="rId26"/>
    <p:sldId id="272" r:id="rId27"/>
    <p:sldId id="273" r:id="rId28"/>
    <p:sldId id="274" r:id="rId29"/>
    <p:sldId id="276" r:id="rId30"/>
    <p:sldId id="277" r:id="rId31"/>
    <p:sldId id="278" r:id="rId32"/>
    <p:sldId id="279" r:id="rId33"/>
    <p:sldId id="28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DF2442-2776-4329-B1AB-5279C7BDAA69}" v="29" dt="2021-04-29T11:59:44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94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27764-7896-41FF-9518-643BD2C60763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38221-A570-44FF-AB8A-40EB1141A6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429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Hand over to Luis covering Clickjacking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38221-A570-44FF-AB8A-40EB1141A66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061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38221-A570-44FF-AB8A-40EB1141A66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942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38221-A570-44FF-AB8A-40EB1141A66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58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38221-A570-44FF-AB8A-40EB1141A66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222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38221-A570-44FF-AB8A-40EB1141A66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70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38221-A570-44FF-AB8A-40EB1141A66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428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38221-A570-44FF-AB8A-40EB1141A66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057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38221-A570-44FF-AB8A-40EB1141A66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695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38221-A570-44FF-AB8A-40EB1141A66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010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38221-A570-44FF-AB8A-40EB1141A66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587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38221-A570-44FF-AB8A-40EB1141A66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712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5/6/2021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4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0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22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79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5/6/2021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6689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5/6/2021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2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5/6/2021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42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00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5/6/2021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98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5/6/2021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46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F0DD2-75A2-45DF-83D3-AB071E1B5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952" y="1128811"/>
            <a:ext cx="3447288" cy="3342290"/>
          </a:xfrm>
        </p:spPr>
        <p:txBody>
          <a:bodyPr anchor="b"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Group Project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6BD8A-0A24-42B7-AA88-63600CA4D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3" y="4660288"/>
            <a:ext cx="3447287" cy="112636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Team 14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Penetration Testing Scenario</a:t>
            </a: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2AB2E0F-EA1F-444A-91BA-F5C7EE4412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" r="-2" b="1599"/>
          <a:stretch/>
        </p:blipFill>
        <p:spPr>
          <a:xfrm>
            <a:off x="6291546" y="720596"/>
            <a:ext cx="4823974" cy="4657841"/>
          </a:xfrm>
          <a:prstGeom prst="rect">
            <a:avLst/>
          </a:prstGeom>
        </p:spPr>
      </p:pic>
      <p:sp>
        <p:nvSpPr>
          <p:cNvPr id="65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3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4">
            <a:extLst>
              <a:ext uri="{FF2B5EF4-FFF2-40B4-BE49-F238E27FC236}">
                <a16:creationId xmlns:a16="http://schemas.microsoft.com/office/drawing/2014/main" id="{01C09238-E340-476F-88E8-8E1F700257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368819" y="1430861"/>
            <a:ext cx="9635233" cy="5218502"/>
          </a:xfrm>
          <a:prstGeom prst="rect">
            <a:avLst/>
          </a:prstGeom>
        </p:spPr>
      </p:pic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79CE4B0-1CE8-4906-9599-0B9125910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E439498-2115-4C72-982C-55FA7294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875" y="485843"/>
            <a:ext cx="8313102" cy="1808865"/>
          </a:xfrm>
        </p:spPr>
        <p:txBody>
          <a:bodyPr>
            <a:normAutofit/>
          </a:bodyPr>
          <a:lstStyle/>
          <a:p>
            <a:r>
              <a:rPr lang="en-GB" dirty="0"/>
              <a:t>Website –User Profile Page</a:t>
            </a:r>
          </a:p>
        </p:txBody>
      </p:sp>
      <p:pic>
        <p:nvPicPr>
          <p:cNvPr id="12" name="Picture 1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E6663E3-9481-42EA-B7CE-1DADF4D95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26" y="2902061"/>
            <a:ext cx="939612" cy="9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79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5">
            <a:extLst>
              <a:ext uri="{FF2B5EF4-FFF2-40B4-BE49-F238E27FC236}">
                <a16:creationId xmlns:a16="http://schemas.microsoft.com/office/drawing/2014/main" id="{1A6D12D1-6315-4F91-B807-4CE80F55D3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460289" y="1430861"/>
            <a:ext cx="9446226" cy="5116134"/>
          </a:xfrm>
          <a:prstGeom prst="rect">
            <a:avLst/>
          </a:prstGeom>
        </p:spPr>
      </p:pic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0979886-6AA4-405A-BEFB-64F73A032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FE0E70D-7A39-48B3-AC1E-926EE320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875" y="485843"/>
            <a:ext cx="8313102" cy="1808865"/>
          </a:xfrm>
        </p:spPr>
        <p:txBody>
          <a:bodyPr>
            <a:normAutofit/>
          </a:bodyPr>
          <a:lstStyle/>
          <a:p>
            <a:r>
              <a:rPr lang="en-GB" dirty="0"/>
              <a:t>Website –Products Page</a:t>
            </a:r>
          </a:p>
        </p:txBody>
      </p:sp>
      <p:pic>
        <p:nvPicPr>
          <p:cNvPr id="12" name="Picture 1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F4C5BC1-17B3-4681-B518-C15CFF66B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26" y="2085632"/>
            <a:ext cx="939612" cy="9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8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6">
            <a:extLst>
              <a:ext uri="{FF2B5EF4-FFF2-40B4-BE49-F238E27FC236}">
                <a16:creationId xmlns:a16="http://schemas.microsoft.com/office/drawing/2014/main" id="{ED1F6F2C-8C2A-4BCA-A0E6-F7FB19AEAC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460289" y="1390275"/>
            <a:ext cx="9203836" cy="5028485"/>
          </a:xfrm>
          <a:prstGeom prst="rect">
            <a:avLst/>
          </a:prstGeom>
        </p:spPr>
      </p:pic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40FBCB1-207C-4F24-825C-28D5146AF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1CF9DF0-7A75-4DD0-B300-BCF609ACA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874" y="485843"/>
            <a:ext cx="8951821" cy="1808865"/>
          </a:xfrm>
        </p:spPr>
        <p:txBody>
          <a:bodyPr>
            <a:normAutofit/>
          </a:bodyPr>
          <a:lstStyle/>
          <a:p>
            <a:r>
              <a:rPr lang="en-GB" dirty="0"/>
              <a:t>Website –Search Bar Feature</a:t>
            </a:r>
          </a:p>
        </p:txBody>
      </p:sp>
      <p:pic>
        <p:nvPicPr>
          <p:cNvPr id="15" name="Picture 1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0BCA83F-DBF0-451E-8614-27FE5143C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919" y="2555079"/>
            <a:ext cx="939612" cy="9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85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229" y="485844"/>
            <a:ext cx="7054713" cy="1610622"/>
          </a:xfrm>
        </p:spPr>
        <p:txBody>
          <a:bodyPr>
            <a:normAutofit/>
          </a:bodyPr>
          <a:lstStyle/>
          <a:p>
            <a:r>
              <a:rPr lang="en-GB" dirty="0"/>
              <a:t>Website –Index Page</a:t>
            </a:r>
          </a:p>
        </p:txBody>
      </p:sp>
      <p:pic>
        <p:nvPicPr>
          <p:cNvPr id="5" name="Image1">
            <a:extLst>
              <a:ext uri="{FF2B5EF4-FFF2-40B4-BE49-F238E27FC236}">
                <a16:creationId xmlns:a16="http://schemas.microsoft.com/office/drawing/2014/main" id="{2123B6B8-2D90-432B-B10C-55D8161E00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334986" y="1430861"/>
            <a:ext cx="9759735" cy="5285932"/>
          </a:xfrm>
          <a:prstGeom prst="rect">
            <a:avLst/>
          </a:prstGeo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5C287D2-F644-454D-8451-4EAAA13FB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127D4C6-142C-483A-AD87-8285FF006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047" y="3302094"/>
            <a:ext cx="939612" cy="9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86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2">
            <a:extLst>
              <a:ext uri="{FF2B5EF4-FFF2-40B4-BE49-F238E27FC236}">
                <a16:creationId xmlns:a16="http://schemas.microsoft.com/office/drawing/2014/main" id="{25C3A8B5-E4A6-49FE-BDFF-D8DE91108D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338369" y="1390275"/>
            <a:ext cx="9843801" cy="5331463"/>
          </a:xfrm>
          <a:prstGeom prst="rect">
            <a:avLst/>
          </a:prstGeo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1DDA8A9-0CDC-4DE6-8F30-41564F186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B2778BA-B821-4DC9-9678-524D77440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875" y="485843"/>
            <a:ext cx="8313102" cy="1808865"/>
          </a:xfrm>
        </p:spPr>
        <p:txBody>
          <a:bodyPr>
            <a:normAutofit/>
          </a:bodyPr>
          <a:lstStyle/>
          <a:p>
            <a:r>
              <a:rPr lang="en-GB" dirty="0"/>
              <a:t>Website –Admin User Page</a:t>
            </a:r>
          </a:p>
        </p:txBody>
      </p:sp>
      <p:pic>
        <p:nvPicPr>
          <p:cNvPr id="12" name="Picture 1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CC7D710-8C5E-41C4-874E-89B0939B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26" y="3078848"/>
            <a:ext cx="939612" cy="9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56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17" y="1908617"/>
            <a:ext cx="10162778" cy="4149282"/>
          </a:xfrm>
        </p:spPr>
        <p:txBody>
          <a:bodyPr>
            <a:normAutofit fontScale="92500" lnSpcReduction="10000"/>
          </a:bodyPr>
          <a:lstStyle/>
          <a:p>
            <a:r>
              <a:rPr lang="en-GB" sz="2400" b="1" dirty="0">
                <a:latin typeface="+mj-lt"/>
              </a:rPr>
              <a:t>XAMPP</a:t>
            </a:r>
          </a:p>
          <a:p>
            <a:endParaRPr lang="en-GB" sz="2400" dirty="0">
              <a:latin typeface="+mj-lt"/>
            </a:endParaRPr>
          </a:p>
          <a:p>
            <a:r>
              <a:rPr lang="en-GB" sz="2400" b="1" dirty="0">
                <a:latin typeface="+mj-lt"/>
              </a:rPr>
              <a:t>Apache web server</a:t>
            </a:r>
          </a:p>
          <a:p>
            <a:endParaRPr lang="en-GB" sz="2400" dirty="0">
              <a:latin typeface="+mj-lt"/>
            </a:endParaRPr>
          </a:p>
          <a:p>
            <a:r>
              <a:rPr lang="en-GB" sz="2400" b="1" dirty="0">
                <a:latin typeface="+mj-lt"/>
              </a:rPr>
              <a:t>MySQL database</a:t>
            </a:r>
            <a:r>
              <a:rPr lang="en-GB" sz="2400" dirty="0">
                <a:latin typeface="+mj-lt"/>
              </a:rPr>
              <a:t>: -</a:t>
            </a:r>
          </a:p>
          <a:p>
            <a:pPr marL="46863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	</a:t>
            </a:r>
            <a:r>
              <a:rPr lang="en-GB" sz="2400" i="0" dirty="0">
                <a:latin typeface="+mj-lt"/>
              </a:rPr>
              <a:t>Users can store admins and also hashed passwords</a:t>
            </a:r>
          </a:p>
          <a:p>
            <a:pPr marL="468630" lvl="2" indent="-285750"/>
            <a:r>
              <a:rPr lang="en-GB" sz="2400" dirty="0">
                <a:latin typeface="+mj-lt"/>
              </a:rPr>
              <a:t> 	Products</a:t>
            </a:r>
          </a:p>
          <a:p>
            <a:pPr marL="468630" lvl="2" indent="-285750"/>
            <a:r>
              <a:rPr lang="en-GB" sz="2400" dirty="0">
                <a:latin typeface="+mj-lt"/>
              </a:rPr>
              <a:t> 	Card details act as a </a:t>
            </a:r>
            <a:r>
              <a:rPr lang="en-GB" sz="2400" i="1" dirty="0">
                <a:latin typeface="+mj-lt"/>
              </a:rPr>
              <a:t>‘flag’ </a:t>
            </a:r>
            <a:r>
              <a:rPr lang="en-GB" sz="2400" dirty="0">
                <a:latin typeface="+mj-lt"/>
              </a:rPr>
              <a:t>to be found by students</a:t>
            </a:r>
          </a:p>
          <a:p>
            <a:pPr marL="468630" lvl="2" indent="-285750"/>
            <a:r>
              <a:rPr lang="en-GB" sz="2400" dirty="0">
                <a:latin typeface="+mj-lt"/>
              </a:rPr>
              <a:t> 	Orders</a:t>
            </a:r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0C25912-FF75-46B1-9AFB-6975F8C26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751E2F8-473A-4FF4-A23B-6D857A611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874" y="485843"/>
            <a:ext cx="8951821" cy="1808865"/>
          </a:xfrm>
        </p:spPr>
        <p:txBody>
          <a:bodyPr>
            <a:normAutofit/>
          </a:bodyPr>
          <a:lstStyle/>
          <a:p>
            <a:r>
              <a:rPr lang="en-GB" dirty="0"/>
              <a:t>Website –Back-End Specs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D0741-C9BE-4506-80B5-A886DF09B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904" y="2056462"/>
            <a:ext cx="2952205" cy="769764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28FC5205-080F-49A6-98CF-E13116FED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382" y="2587979"/>
            <a:ext cx="3620313" cy="241354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02251BB9-E27F-4FA8-989C-29048CBD8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83" y="4174748"/>
            <a:ext cx="2824726" cy="188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35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54" y="1956944"/>
            <a:ext cx="10233974" cy="4945959"/>
          </a:xfrm>
        </p:spPr>
        <p:txBody>
          <a:bodyPr>
            <a:normAutofit/>
          </a:bodyPr>
          <a:lstStyle/>
          <a:p>
            <a:r>
              <a:rPr lang="en-GB" kern="100" dirty="0"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U</a:t>
            </a:r>
            <a:r>
              <a:rPr lang="en-GB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n-sanitized</a:t>
            </a:r>
            <a:r>
              <a:rPr lang="en-GB" b="1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 </a:t>
            </a:r>
            <a:r>
              <a:rPr lang="en-GB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Search bar for </a:t>
            </a:r>
            <a:r>
              <a:rPr lang="en-GB" b="1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Cross-Site Scripting</a:t>
            </a:r>
            <a:r>
              <a:rPr lang="en-GB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.</a:t>
            </a:r>
          </a:p>
          <a:p>
            <a:endParaRPr lang="en-GB" kern="100" dirty="0">
              <a:effectLst/>
              <a:latin typeface="+mj-lt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r>
              <a:rPr lang="en-GB" b="1" kern="100" dirty="0"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P</a:t>
            </a:r>
            <a:r>
              <a:rPr lang="en-GB" b="1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assword Reset exploit </a:t>
            </a:r>
            <a:r>
              <a:rPr lang="en-GB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to gather or modify specific accounts’ details.</a:t>
            </a:r>
          </a:p>
          <a:p>
            <a:endParaRPr lang="en-GB" kern="100" dirty="0">
              <a:effectLst/>
              <a:latin typeface="+mj-lt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r>
              <a:rPr lang="en-GB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Absence </a:t>
            </a:r>
            <a:r>
              <a:rPr lang="en-GB" kern="100" dirty="0"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of a specific </a:t>
            </a:r>
            <a:r>
              <a:rPr lang="en-GB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server header allows for </a:t>
            </a:r>
            <a:r>
              <a:rPr lang="en-GB" b="1" kern="100" dirty="0"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C</a:t>
            </a:r>
            <a:r>
              <a:rPr lang="en-GB" b="1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lickjacking &amp; Brute-Force attacks.</a:t>
            </a:r>
          </a:p>
          <a:p>
            <a:endParaRPr lang="en-GB" kern="100" dirty="0">
              <a:effectLst/>
              <a:latin typeface="+mj-lt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r>
              <a:rPr lang="en-GB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Potential for </a:t>
            </a:r>
            <a:r>
              <a:rPr lang="en-GB" b="1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Bot-Net</a:t>
            </a:r>
            <a:r>
              <a:rPr lang="en-GB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 Deployments</a:t>
            </a:r>
          </a:p>
          <a:p>
            <a:endParaRPr lang="en-GB" kern="100" dirty="0">
              <a:effectLst/>
              <a:latin typeface="+mj-lt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r>
              <a:rPr lang="en-GB" b="1" i="1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PSEXEC </a:t>
            </a:r>
            <a:r>
              <a:rPr lang="en-GB" i="1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Exploit </a:t>
            </a:r>
            <a:r>
              <a:rPr lang="en-GB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allow for </a:t>
            </a:r>
            <a:r>
              <a:rPr lang="en-GB" b="1" kern="100" dirty="0"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mail-server attacks.</a:t>
            </a:r>
            <a:endParaRPr lang="en-GB" i="1" kern="100" dirty="0">
              <a:effectLst/>
              <a:latin typeface="+mj-lt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A77E3F0-1A6D-420A-98A2-3411DEF7B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E2C69F-03E9-46BF-B770-0466E9B7CE43}"/>
              </a:ext>
            </a:extLst>
          </p:cNvPr>
          <p:cNvSpPr txBox="1">
            <a:spLocks/>
          </p:cNvSpPr>
          <p:nvPr/>
        </p:nvSpPr>
        <p:spPr>
          <a:xfrm>
            <a:off x="1518874" y="485843"/>
            <a:ext cx="8951821" cy="1808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Website –Vulnerabilities</a:t>
            </a:r>
          </a:p>
        </p:txBody>
      </p:sp>
      <p:pic>
        <p:nvPicPr>
          <p:cNvPr id="1026" name="Picture 2" descr="Security Vulnerabilities - Who is to blame? | Function1">
            <a:extLst>
              <a:ext uri="{FF2B5EF4-FFF2-40B4-BE49-F238E27FC236}">
                <a16:creationId xmlns:a16="http://schemas.microsoft.com/office/drawing/2014/main" id="{B95387D7-C8D7-4195-8FA9-6A6F28394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725" y="4563293"/>
            <a:ext cx="3063772" cy="152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38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066" y="396478"/>
            <a:ext cx="8816123" cy="161062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Cross Site Scripting -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68" y="2083451"/>
            <a:ext cx="10938386" cy="4549316"/>
          </a:xfrm>
        </p:spPr>
        <p:txBody>
          <a:bodyPr>
            <a:noAutofit/>
          </a:bodyPr>
          <a:lstStyle/>
          <a:p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Cross-Site Scripting </a:t>
            </a:r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(XXS) vulnerability on the website</a:t>
            </a:r>
          </a:p>
          <a:p>
            <a:endParaRPr lang="en-GB" sz="2400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  <a:cs typeface="Times New Roman (Body CS)"/>
            </a:endParaRPr>
          </a:p>
          <a:p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Kali Linux VM: </a:t>
            </a:r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– Attacker</a:t>
            </a:r>
          </a:p>
          <a:p>
            <a:endParaRPr lang="en-GB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Burpsuite:</a:t>
            </a:r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 - Mapping &amp; Analysis of the website’s attack surface</a:t>
            </a:r>
          </a:p>
          <a:p>
            <a:endParaRPr lang="en-GB" sz="2400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  <a:cs typeface="Times New Roman (Body CS)"/>
            </a:endParaRPr>
          </a:p>
          <a:p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FoxyProxy:</a:t>
            </a:r>
            <a:r>
              <a:rPr lang="en-GB" sz="2400" i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 –</a:t>
            </a:r>
            <a:r>
              <a:rPr lang="en-GB" sz="2400" i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 (Body CS)"/>
              </a:rPr>
              <a:t> </a:t>
            </a:r>
            <a:r>
              <a:rPr lang="en-GB" sz="24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 (Body CS)"/>
              </a:rPr>
              <a:t>Configured</a:t>
            </a:r>
            <a:r>
              <a:rPr lang="en-GB" sz="2400" i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 (Body CS)"/>
              </a:rPr>
              <a:t> </a:t>
            </a:r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to allow for routing of traffic</a:t>
            </a:r>
            <a:endParaRPr lang="en-US" sz="2400" i="1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839A147-4A0C-4E7F-863C-0D5261816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1220DEC-4404-4C70-883B-3098E8B98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75" y="3614851"/>
            <a:ext cx="4280957" cy="32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3A05C20-5178-4980-8572-9B5914FCB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902" y="1777277"/>
            <a:ext cx="3383702" cy="253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88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406" y="1830356"/>
            <a:ext cx="4741786" cy="4631165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Products</a:t>
            </a:r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 </a:t>
            </a:r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page containing search bar </a:t>
            </a:r>
          </a:p>
          <a:p>
            <a:endParaRPr lang="en-GB" sz="2400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  <a:cs typeface="Times New Roman (Body CS)"/>
            </a:endParaRPr>
          </a:p>
          <a:p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XSS </a:t>
            </a:r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exploits could be tested </a:t>
            </a:r>
          </a:p>
          <a:p>
            <a:endParaRPr lang="en-GB" sz="2400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 (Body CS)"/>
            </a:endParaRPr>
          </a:p>
          <a:p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GitHub </a:t>
            </a:r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repository with common scripts used for testing</a:t>
            </a:r>
            <a:endParaRPr lang="en-GB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49E670-F155-468B-88E1-52F54D413A05}"/>
              </a:ext>
            </a:extLst>
          </p:cNvPr>
          <p:cNvSpPr txBox="1">
            <a:spLocks/>
          </p:cNvSpPr>
          <p:nvPr/>
        </p:nvSpPr>
        <p:spPr>
          <a:xfrm>
            <a:off x="1510066" y="421483"/>
            <a:ext cx="9507638" cy="1610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Cross-Site Scripting - Process</a:t>
            </a:r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752C5B1-562B-485F-A926-E7CD9DA0F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pic>
        <p:nvPicPr>
          <p:cNvPr id="7" name="Image1">
            <a:extLst>
              <a:ext uri="{FF2B5EF4-FFF2-40B4-BE49-F238E27FC236}">
                <a16:creationId xmlns:a16="http://schemas.microsoft.com/office/drawing/2014/main" id="{CD9EDA42-A019-4072-B8AF-1DA6937287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086251" y="1722299"/>
            <a:ext cx="6636344" cy="3594284"/>
          </a:xfrm>
          <a:prstGeom prst="rect">
            <a:avLst/>
          </a:prstGeom>
        </p:spPr>
      </p:pic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6393D7A-6CCA-4881-94BC-A3D7D9FC1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098" y="3037457"/>
            <a:ext cx="592835" cy="59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1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37" y="1768432"/>
            <a:ext cx="4664132" cy="4926282"/>
          </a:xfrm>
        </p:spPr>
        <p:txBody>
          <a:bodyPr>
            <a:normAutofit/>
          </a:bodyPr>
          <a:lstStyle/>
          <a:p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JavaScript Alert </a:t>
            </a:r>
            <a:r>
              <a:rPr lang="en-GB" sz="24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 (Body CS)"/>
              </a:rPr>
              <a:t>F</a:t>
            </a:r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unction</a:t>
            </a:r>
          </a:p>
          <a:p>
            <a:endParaRPr lang="en-GB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Confirms products page is vulnerable to XSS attacks</a:t>
            </a:r>
            <a:endParaRPr lang="en-GB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i="1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8" name="Picture 7" descr="Figure 1 JavaScript alert popup&#10;">
            <a:extLst>
              <a:ext uri="{FF2B5EF4-FFF2-40B4-BE49-F238E27FC236}">
                <a16:creationId xmlns:a16="http://schemas.microsoft.com/office/drawing/2014/main" id="{9B44E760-55D2-49BB-BE63-7298F26718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54" y="1840536"/>
            <a:ext cx="7492023" cy="370246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3268761-7EAE-4CEA-B7DC-F1685158F128}"/>
              </a:ext>
            </a:extLst>
          </p:cNvPr>
          <p:cNvSpPr txBox="1">
            <a:spLocks/>
          </p:cNvSpPr>
          <p:nvPr/>
        </p:nvSpPr>
        <p:spPr>
          <a:xfrm>
            <a:off x="1510066" y="421483"/>
            <a:ext cx="9507638" cy="1610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Cross-Site Scripting - Process</a:t>
            </a:r>
          </a:p>
        </p:txBody>
      </p:sp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73D98A5-760D-47F9-AA37-A501B4AF2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07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289" y="504155"/>
            <a:ext cx="3831336" cy="1050994"/>
          </a:xfrm>
        </p:spPr>
        <p:txBody>
          <a:bodyPr>
            <a:normAutofit/>
          </a:bodyPr>
          <a:lstStyle/>
          <a:p>
            <a:r>
              <a:rPr lang="en-GB" dirty="0"/>
              <a:t>Team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98" y="1764673"/>
            <a:ext cx="11015566" cy="4823905"/>
          </a:xfrm>
        </p:spPr>
        <p:txBody>
          <a:bodyPr>
            <a:normAutofit/>
          </a:bodyPr>
          <a:lstStyle/>
          <a:p>
            <a:r>
              <a:rPr lang="en-GB" b="1" dirty="0">
                <a:latin typeface="+mj-lt"/>
              </a:rPr>
              <a:t>Kenneth Brown:</a:t>
            </a:r>
            <a:r>
              <a:rPr lang="en-GB" dirty="0">
                <a:latin typeface="+mj-lt"/>
              </a:rPr>
              <a:t> Project Manager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Davide Pisanu: </a:t>
            </a:r>
            <a:r>
              <a:rPr lang="en-GB" dirty="0">
                <a:latin typeface="+mj-lt"/>
              </a:rPr>
              <a:t>PM Support &amp; Server Administrator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Connor Grattan: </a:t>
            </a:r>
            <a:r>
              <a:rPr lang="en-GB" dirty="0">
                <a:latin typeface="+mj-lt"/>
              </a:rPr>
              <a:t>Web Team Lead &amp; Back-End Developer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Jake Salt: </a:t>
            </a:r>
            <a:r>
              <a:rPr lang="en-GB" dirty="0">
                <a:latin typeface="+mj-lt"/>
              </a:rPr>
              <a:t>Web Team &amp; Front-End Developer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Tom Neil: </a:t>
            </a:r>
            <a:r>
              <a:rPr lang="en-GB" dirty="0">
                <a:latin typeface="+mj-lt"/>
              </a:rPr>
              <a:t>Security Team Lead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Luis Loaysa: </a:t>
            </a:r>
            <a:r>
              <a:rPr lang="en-GB" dirty="0">
                <a:latin typeface="+mj-lt"/>
              </a:rPr>
              <a:t>Security Team</a:t>
            </a:r>
            <a:endParaRPr lang="en-GB" b="1" dirty="0">
              <a:latin typeface="+mj-lt"/>
            </a:endParaRPr>
          </a:p>
        </p:txBody>
      </p:sp>
      <p:pic>
        <p:nvPicPr>
          <p:cNvPr id="13" name="Picture 1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6B18B65-D4FC-46BF-9761-7209DDFCF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3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693" y="1685629"/>
            <a:ext cx="5165407" cy="490294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Further scripts </a:t>
            </a:r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 (Body CS)"/>
              </a:rPr>
              <a:t>implemented</a:t>
            </a:r>
            <a:r>
              <a:rPr lang="en-GB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 – user document cookies</a:t>
            </a: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 (Body CS)"/>
            </a:endParaRPr>
          </a:p>
          <a:p>
            <a:endParaRPr lang="en-GB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  <a:cs typeface="Times New Roman (Body CS)"/>
            </a:endParaRPr>
          </a:p>
          <a:p>
            <a:endParaRPr lang="en-GB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  <a:cs typeface="Times New Roman (Body CS)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UI redressing modifying HTML content</a:t>
            </a: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 (Body CS)"/>
            </a:endParaRPr>
          </a:p>
          <a:p>
            <a:endParaRPr lang="en-GB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  <a:cs typeface="Times New Roman (Body CS)"/>
            </a:endParaRPr>
          </a:p>
          <a:p>
            <a:r>
              <a:rPr lang="en-GB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Removing HTML content displayed on the Products page</a:t>
            </a:r>
            <a:endParaRPr lang="en-GB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43F74B-FB39-4F9C-8922-D62B31933E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98" y="1472523"/>
            <a:ext cx="3407420" cy="1528526"/>
          </a:xfrm>
          <a:prstGeom prst="rect">
            <a:avLst/>
          </a:prstGeom>
        </p:spPr>
      </p:pic>
      <p:pic>
        <p:nvPicPr>
          <p:cNvPr id="7" name="Picture 6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81CB154-1147-4ACA-B385-71D85129EC5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98" y="3131649"/>
            <a:ext cx="3260625" cy="174096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934855C-50C0-4D8F-874A-C5FADB2FA85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86" y="5133813"/>
            <a:ext cx="6198817" cy="76385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C8A8A71-7CB7-4A65-A4F8-225DB14A01EC}"/>
              </a:ext>
            </a:extLst>
          </p:cNvPr>
          <p:cNvSpPr txBox="1">
            <a:spLocks/>
          </p:cNvSpPr>
          <p:nvPr/>
        </p:nvSpPr>
        <p:spPr>
          <a:xfrm>
            <a:off x="1510066" y="421483"/>
            <a:ext cx="9507638" cy="1610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Cross-Site Scripting - Results</a:t>
            </a:r>
          </a:p>
        </p:txBody>
      </p:sp>
      <p:pic>
        <p:nvPicPr>
          <p:cNvPr id="11" name="Picture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7904E1A-70B2-44AE-8AA3-F0B00F509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0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96" y="1751511"/>
            <a:ext cx="4010610" cy="439899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Gain access to Web Admins account through other privilege escalation techniques.</a:t>
            </a: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 website admin features to gain access to user E-mails.</a:t>
            </a: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Initiate the password reset process for the targeted website user.</a:t>
            </a: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9F25AE-F694-4358-8A71-096F57199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759" y="506676"/>
            <a:ext cx="9919390" cy="1610622"/>
          </a:xfrm>
        </p:spPr>
        <p:txBody>
          <a:bodyPr>
            <a:normAutofit fontScale="90000"/>
          </a:bodyPr>
          <a:lstStyle/>
          <a:p>
            <a:r>
              <a:rPr lang="en-GB" dirty="0"/>
              <a:t>Password Reset Exploit - Setup</a:t>
            </a:r>
            <a:br>
              <a:rPr lang="en-GB" dirty="0"/>
            </a:br>
            <a:endParaRPr lang="en-GB" dirty="0"/>
          </a:p>
        </p:txBody>
      </p:sp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BC5EB44-CF4B-4CD8-896D-3E0B78DC8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A0B43D-FE8B-4877-B9DC-25DCB418C4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56058" y="1430861"/>
            <a:ext cx="3351439" cy="1490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5ED621-5456-4BF8-BE6A-F849ED77B46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006886" y="3166289"/>
            <a:ext cx="6367092" cy="1293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45B664-0136-45D7-9A32-65062E5563D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633618" y="4704123"/>
            <a:ext cx="3196318" cy="171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26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96" y="1751511"/>
            <a:ext cx="4010610" cy="4398999"/>
          </a:xfrm>
        </p:spPr>
        <p:txBody>
          <a:bodyPr>
            <a:normAutofit fontScale="77500" lnSpcReduction="20000"/>
          </a:bodyPr>
          <a:lstStyle/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Retrieve Validators &amp; Selector tokens from Admins password reset entries.</a:t>
            </a: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Convert token using websites ‘bin 2 hex’ Admin feature.</a:t>
            </a: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Input selector and hex token into the URL and redirect to the target users password reset page.</a:t>
            </a: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Change password and login to target users account to access account details.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9F25AE-F694-4358-8A71-096F57199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759" y="506676"/>
            <a:ext cx="9919390" cy="1610622"/>
          </a:xfrm>
        </p:spPr>
        <p:txBody>
          <a:bodyPr>
            <a:normAutofit fontScale="90000"/>
          </a:bodyPr>
          <a:lstStyle/>
          <a:p>
            <a:r>
              <a:rPr lang="en-GB" dirty="0"/>
              <a:t>Password Reset Exploit - Results</a:t>
            </a:r>
            <a:br>
              <a:rPr lang="en-GB" dirty="0"/>
            </a:br>
            <a:endParaRPr lang="en-GB" dirty="0"/>
          </a:p>
        </p:txBody>
      </p:sp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BC5EB44-CF4B-4CD8-896D-3E0B78DC8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40215-EC3D-49F9-8A93-E51C190602C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96593" y="1687014"/>
            <a:ext cx="6230274" cy="964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3AFC75-0ACB-438B-A8B1-BC558440589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945778" y="2739610"/>
            <a:ext cx="3131902" cy="1871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0D456C-76CE-43A2-B682-E768B7E9130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945779" y="4668274"/>
            <a:ext cx="3131901" cy="185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84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759" y="506676"/>
            <a:ext cx="5421413" cy="1610622"/>
          </a:xfrm>
        </p:spPr>
        <p:txBody>
          <a:bodyPr>
            <a:normAutofit fontScale="90000"/>
          </a:bodyPr>
          <a:lstStyle/>
          <a:p>
            <a:r>
              <a:rPr lang="en-GB" dirty="0"/>
              <a:t>Clickjacking Attack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68" y="1722861"/>
            <a:ext cx="4678283" cy="4486350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- Retrieve usernames through a forged website using a similar address to the original site. (</a:t>
            </a:r>
            <a:r>
              <a:rPr lang="en-GB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i.e. www.ifruit</a:t>
            </a:r>
            <a:r>
              <a:rPr lang="en-GB" b="1" dirty="0">
                <a:solidFill>
                  <a:srgbClr val="FF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.com</a:t>
            </a:r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GB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- HTML, CSS, Apache2, PHP</a:t>
            </a: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GB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Student Lab Approach</a:t>
            </a:r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- The student is expected to retrieve user input from a target host that has been deceived by th</a:t>
            </a:r>
            <a:r>
              <a:rPr lang="en-GB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 fake address</a:t>
            </a:r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GB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624A6-502A-4287-93AB-DB28B833567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890" y="1576253"/>
            <a:ext cx="6803175" cy="392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F197D3A-BF9B-4725-9CDA-0FFF1CD55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70ECF-5306-4F81-A280-354D5BCE87F5}"/>
              </a:ext>
            </a:extLst>
          </p:cNvPr>
          <p:cNvSpPr txBox="1"/>
          <p:nvPr/>
        </p:nvSpPr>
        <p:spPr>
          <a:xfrm>
            <a:off x="5461843" y="5604781"/>
            <a:ext cx="622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      </a:t>
            </a:r>
            <a:r>
              <a:rPr lang="en-GB" dirty="0">
                <a:solidFill>
                  <a:schemeClr val="accent5"/>
                </a:solidFill>
              </a:rPr>
              <a:t>Real Site</a:t>
            </a:r>
            <a:r>
              <a:rPr lang="en-GB" dirty="0"/>
              <a:t>		                      </a:t>
            </a:r>
            <a:r>
              <a:rPr lang="en-GB" dirty="0">
                <a:solidFill>
                  <a:schemeClr val="accent2"/>
                </a:solidFill>
              </a:rPr>
              <a:t>Fake Site</a:t>
            </a:r>
          </a:p>
        </p:txBody>
      </p:sp>
    </p:spTree>
    <p:extLst>
      <p:ext uri="{BB962C8B-B14F-4D97-AF65-F5344CB8AC3E}">
        <p14:creationId xmlns:p14="http://schemas.microsoft.com/office/powerpoint/2010/main" val="2988109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464" y="1609650"/>
            <a:ext cx="11587069" cy="2727219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Aim: - </a:t>
            </a:r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Extract usernames from Clickjack and then test password combinations in Hydra for matches.</a:t>
            </a: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GB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Requirements: - </a:t>
            </a:r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Hydra and </a:t>
            </a:r>
            <a:r>
              <a:rPr lang="en-GB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rror messages from the victim’s website.</a:t>
            </a: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GB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Student Lab Approach: - </a:t>
            </a:r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Use Hydra to gain access to the user passwords through a brute-force attack.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7FD627-CA42-46A8-8895-529A268A703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64" y="4227769"/>
            <a:ext cx="11279514" cy="158278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AA3A466-14D1-43AA-99CD-D9469131F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759" y="506676"/>
            <a:ext cx="5421413" cy="1610622"/>
          </a:xfrm>
        </p:spPr>
        <p:txBody>
          <a:bodyPr>
            <a:normAutofit fontScale="90000"/>
          </a:bodyPr>
          <a:lstStyle/>
          <a:p>
            <a:r>
              <a:rPr lang="en-GB" dirty="0"/>
              <a:t>Brute Force Attack</a:t>
            </a:r>
            <a:br>
              <a:rPr lang="en-GB" dirty="0"/>
            </a:br>
            <a:endParaRPr lang="en-GB" dirty="0"/>
          </a:p>
        </p:txBody>
      </p:sp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59654A5-F820-44C8-B6C6-7D4FB17D2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37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68" y="1764967"/>
            <a:ext cx="3758062" cy="4481996"/>
          </a:xfrm>
        </p:spPr>
        <p:txBody>
          <a:bodyPr>
            <a:normAutofit fontScale="92500"/>
          </a:bodyPr>
          <a:lstStyle/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Aim: - </a:t>
            </a:r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Open communication from a remote machine without user knowledge.</a:t>
            </a: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GB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Requirements: - </a:t>
            </a:r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Python, Stenography, Ciphers, Wireshark, concealment strategies.</a:t>
            </a: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GB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Student Lab Approach: - </a:t>
            </a:r>
            <a:r>
              <a:rPr lang="en-GB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Study the bot and upload it to the E-commerce platform for victims to download.</a:t>
            </a:r>
            <a:endParaRPr lang="en-GB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66D58-BF6E-45B6-8B79-692AF7A5212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144" y="1849135"/>
            <a:ext cx="7763088" cy="375483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6722D66-E2C9-43CB-ABB7-A7330264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759" y="506676"/>
            <a:ext cx="5421413" cy="1610622"/>
          </a:xfrm>
        </p:spPr>
        <p:txBody>
          <a:bodyPr>
            <a:normAutofit fontScale="90000"/>
          </a:bodyPr>
          <a:lstStyle/>
          <a:p>
            <a:r>
              <a:rPr lang="en-GB" dirty="0"/>
              <a:t>Python Bot Attack</a:t>
            </a:r>
            <a:br>
              <a:rPr lang="en-GB" dirty="0"/>
            </a:br>
            <a:endParaRPr lang="en-GB" dirty="0"/>
          </a:p>
        </p:txBody>
      </p:sp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0D76B06E-D787-487C-BDE1-68568B423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01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934" y="549947"/>
            <a:ext cx="9721814" cy="1610622"/>
          </a:xfrm>
        </p:spPr>
        <p:txBody>
          <a:bodyPr>
            <a:normAutofit fontScale="90000"/>
          </a:bodyPr>
          <a:lstStyle/>
          <a:p>
            <a:r>
              <a:rPr lang="en-GB" dirty="0"/>
              <a:t>Reverse TCP Exploit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5" y="1819846"/>
            <a:ext cx="9662474" cy="4812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FILEFORMAT Exploit Deployment: -</a:t>
            </a:r>
          </a:p>
          <a:p>
            <a:endParaRPr lang="en-GB" i="1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Create files for trigger Vulnerabilities</a:t>
            </a: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Move MVK files on Kali /html </a:t>
            </a:r>
            <a:r>
              <a:rPr lang="en-GB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dir</a:t>
            </a:r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Send malicious mail to the AD users</a:t>
            </a: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Start a reverse TCP session</a:t>
            </a: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Gain Access to AD user</a:t>
            </a: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331FBFF-638E-4469-80C1-F657A3E6C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0468C-95DC-48E1-A715-C6443224E34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805522" y="2549554"/>
            <a:ext cx="6740902" cy="2539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5454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69" y="1830833"/>
            <a:ext cx="4312522" cy="48921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latin typeface="+mj-lt"/>
              </a:rPr>
              <a:t>Steps Involved</a:t>
            </a:r>
            <a:r>
              <a:rPr lang="en-GB" dirty="0">
                <a:latin typeface="+mj-lt"/>
              </a:rPr>
              <a:t>: -</a:t>
            </a:r>
          </a:p>
          <a:p>
            <a:pPr marL="0" indent="0">
              <a:buNone/>
            </a:pPr>
            <a:endParaRPr lang="en-GB" dirty="0">
              <a:latin typeface="+mj-lt"/>
              <a:cs typeface="Times New Roman" panose="02020603050405020304" pitchFamily="18" charset="0"/>
            </a:endParaRPr>
          </a:p>
          <a:p>
            <a:pPr lvl="0" rtl="0"/>
            <a:r>
              <a:rPr lang="en-GB" dirty="0">
                <a:latin typeface="+mj-lt"/>
                <a:cs typeface="Times New Roman" panose="02020603050405020304" pitchFamily="18" charset="0"/>
              </a:rPr>
              <a:t>Access to targeted machine with High privileges User (system)</a:t>
            </a:r>
          </a:p>
          <a:p>
            <a:pPr lvl="0" rtl="0"/>
            <a:r>
              <a:rPr lang="en-GB" dirty="0">
                <a:latin typeface="+mj-lt"/>
                <a:cs typeface="Times New Roman" panose="02020603050405020304" pitchFamily="18" charset="0"/>
              </a:rPr>
              <a:t>Create a New Administrator User</a:t>
            </a:r>
          </a:p>
          <a:p>
            <a:pPr lvl="0" rtl="0"/>
            <a:r>
              <a:rPr lang="en-GB" dirty="0">
                <a:latin typeface="+mj-lt"/>
                <a:cs typeface="Times New Roman" panose="02020603050405020304" pitchFamily="18" charset="0"/>
              </a:rPr>
              <a:t>Craft mail and forward to all the AD users</a:t>
            </a:r>
          </a:p>
          <a:p>
            <a:pPr lvl="0" rtl="0"/>
            <a:r>
              <a:rPr lang="en-GB" dirty="0">
                <a:latin typeface="+mj-lt"/>
                <a:cs typeface="Times New Roman" panose="02020603050405020304" pitchFamily="18" charset="0"/>
              </a:rPr>
              <a:t>Start to listen to the LAN Traffic</a:t>
            </a:r>
          </a:p>
          <a:p>
            <a:pPr lvl="0" rtl="0"/>
            <a:r>
              <a:rPr lang="en-GB" dirty="0">
                <a:latin typeface="+mj-lt"/>
                <a:cs typeface="Times New Roman" panose="02020603050405020304" pitchFamily="18" charset="0"/>
              </a:rPr>
              <a:t>Gain Access to AD User</a:t>
            </a:r>
            <a:endParaRPr lang="en-GB" dirty="0">
              <a:latin typeface="+mj-lt"/>
            </a:endParaRPr>
          </a:p>
          <a:p>
            <a:endParaRPr lang="en-GB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426FC-7DF3-439C-932B-9627F73E331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59205" y="3301021"/>
            <a:ext cx="6404184" cy="71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B9C220-347F-436A-8E10-2719077FCB1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56866" y="4214983"/>
            <a:ext cx="6994229" cy="1706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DF2498B-C4AA-4DB6-A96C-B0F97E322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3DA78E5-67E3-44DB-B931-1632CB48C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934" y="549947"/>
            <a:ext cx="9721814" cy="1610622"/>
          </a:xfrm>
        </p:spPr>
        <p:txBody>
          <a:bodyPr>
            <a:normAutofit fontScale="90000"/>
          </a:bodyPr>
          <a:lstStyle/>
          <a:p>
            <a:r>
              <a:rPr lang="en-GB" dirty="0"/>
              <a:t>Reverse TCP Exploits</a:t>
            </a:r>
            <a:br>
              <a:rPr lang="en-GB" dirty="0"/>
            </a:b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8F40DE-96A5-408F-8D3A-70C3EBD17DB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758936" y="1876842"/>
            <a:ext cx="5990091" cy="11192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7027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008" y="546681"/>
            <a:ext cx="6217431" cy="1610622"/>
          </a:xfrm>
        </p:spPr>
        <p:txBody>
          <a:bodyPr>
            <a:normAutofit fontScale="90000"/>
          </a:bodyPr>
          <a:lstStyle/>
          <a:p>
            <a:r>
              <a:rPr lang="en-GB" dirty="0"/>
              <a:t>Technical Limitations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68" y="1879343"/>
            <a:ext cx="9994620" cy="4908545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+mj-lt"/>
              </a:rPr>
              <a:t>Remote working / COVID 19 restrictions</a:t>
            </a:r>
          </a:p>
          <a:p>
            <a:endParaRPr lang="en-GB" sz="2800" dirty="0">
              <a:latin typeface="+mj-lt"/>
            </a:endParaRPr>
          </a:p>
          <a:p>
            <a:r>
              <a:rPr lang="en-GB" sz="2800" dirty="0">
                <a:latin typeface="+mj-lt"/>
              </a:rPr>
              <a:t>ISP Cut Offs</a:t>
            </a:r>
          </a:p>
          <a:p>
            <a:endParaRPr lang="en-GB" sz="2800" dirty="0">
              <a:latin typeface="+mj-lt"/>
            </a:endParaRPr>
          </a:p>
          <a:p>
            <a:r>
              <a:rPr lang="en-GB" sz="2800" dirty="0">
                <a:latin typeface="+mj-lt"/>
              </a:rPr>
              <a:t>Scope / Time limitations</a:t>
            </a:r>
          </a:p>
          <a:p>
            <a:endParaRPr lang="en-GB" sz="2800" dirty="0">
              <a:latin typeface="+mj-lt"/>
            </a:endParaRPr>
          </a:p>
          <a:p>
            <a:r>
              <a:rPr lang="en-GB" sz="2800" dirty="0">
                <a:latin typeface="+mj-lt"/>
              </a:rPr>
              <a:t>E-commerce payment system</a:t>
            </a:r>
          </a:p>
          <a:p>
            <a:pPr marL="0" indent="0">
              <a:buNone/>
            </a:pPr>
            <a:endParaRPr lang="en-GB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2B1C34AA-6655-468E-93F3-7079CB403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39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762" y="362984"/>
            <a:ext cx="6719535" cy="1610622"/>
          </a:xfrm>
        </p:spPr>
        <p:txBody>
          <a:bodyPr>
            <a:normAutofit fontScale="90000"/>
          </a:bodyPr>
          <a:lstStyle/>
          <a:p>
            <a:r>
              <a:rPr lang="en-GB" dirty="0"/>
              <a:t>Future Roadmap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483" y="1854849"/>
            <a:ext cx="10123755" cy="4815371"/>
          </a:xfrm>
        </p:spPr>
        <p:txBody>
          <a:bodyPr>
            <a:normAutofit/>
          </a:bodyPr>
          <a:lstStyle/>
          <a:p>
            <a:r>
              <a:rPr lang="en-GB" dirty="0">
                <a:latin typeface="+mj-lt"/>
              </a:rPr>
              <a:t>Complete the remaining </a:t>
            </a:r>
            <a:r>
              <a:rPr lang="en-GB" i="1" dirty="0">
                <a:latin typeface="+mj-lt"/>
              </a:rPr>
              <a:t>WIP</a:t>
            </a:r>
            <a:r>
              <a:rPr lang="en-GB" dirty="0">
                <a:latin typeface="+mj-lt"/>
              </a:rPr>
              <a:t> exploits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Continue adding further pen-test functionality to the website &amp; server.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Develop new exploit scenarios for the environment.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Improve the realism of our environment by adding further layers of security.</a:t>
            </a:r>
            <a:endParaRPr lang="en-GB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BBD3128-4455-4930-9817-210E6E2F3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pic>
        <p:nvPicPr>
          <p:cNvPr id="1028" name="Picture 4" descr="cybersecurity: Hackers are a busy lot in these lockdown days - The Economic  Times">
            <a:extLst>
              <a:ext uri="{FF2B5EF4-FFF2-40B4-BE49-F238E27FC236}">
                <a16:creationId xmlns:a16="http://schemas.microsoft.com/office/drawing/2014/main" id="{CE4BDDFA-C853-4320-BF92-CA1914DD3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83" y="269423"/>
            <a:ext cx="3536892" cy="265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705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77" y="535017"/>
            <a:ext cx="3831336" cy="1561461"/>
          </a:xfrm>
        </p:spPr>
        <p:txBody>
          <a:bodyPr>
            <a:normAutofit fontScale="90000"/>
          </a:bodyPr>
          <a:lstStyle/>
          <a:p>
            <a:r>
              <a:rPr lang="en-GB" dirty="0"/>
              <a:t>Critical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27" y="1978095"/>
            <a:ext cx="9159787" cy="4459444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>
                <a:latin typeface="+mj-lt"/>
              </a:rPr>
              <a:t>Create a Virtual Machine test-bed</a:t>
            </a:r>
          </a:p>
          <a:p>
            <a:endParaRPr lang="en-GB" b="1" dirty="0">
              <a:latin typeface="+mj-lt"/>
            </a:endParaRPr>
          </a:p>
          <a:p>
            <a:r>
              <a:rPr lang="en-GB" i="1" dirty="0">
                <a:latin typeface="+mj-lt"/>
              </a:rPr>
              <a:t>Optimised to accommodate security penetration testing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Create a vulnerable E-Commerce website within the test-bed network</a:t>
            </a:r>
          </a:p>
          <a:p>
            <a:endParaRPr lang="en-GB" b="1" dirty="0">
              <a:latin typeface="+mj-lt"/>
            </a:endParaRPr>
          </a:p>
          <a:p>
            <a:r>
              <a:rPr lang="en-GB" i="1" dirty="0">
                <a:latin typeface="+mj-lt"/>
              </a:rPr>
              <a:t>To be used for carrying out web-based attacks, such as Cross-Site Scripting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Modern OS versions and hardware only</a:t>
            </a:r>
          </a:p>
          <a:p>
            <a:endParaRPr lang="en-GB" b="1" dirty="0">
              <a:latin typeface="+mj-lt"/>
            </a:endParaRPr>
          </a:p>
          <a:p>
            <a:r>
              <a:rPr lang="en-GB" i="1" dirty="0">
                <a:latin typeface="+mj-lt"/>
              </a:rPr>
              <a:t>To maintain a realistic scenario &amp; improve on outdated labs</a:t>
            </a: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3F62141-923B-4EC7-8669-556A68D4E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9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87" y="158877"/>
            <a:ext cx="4216171" cy="1610622"/>
          </a:xfrm>
        </p:spPr>
        <p:txBody>
          <a:bodyPr>
            <a:normAutofit fontScale="90000"/>
          </a:bodyPr>
          <a:lstStyle/>
          <a:p>
            <a:r>
              <a:rPr lang="en-GB" dirty="0"/>
              <a:t>Any</a:t>
            </a:r>
            <a:br>
              <a:rPr lang="en-GB" dirty="0"/>
            </a:br>
            <a:r>
              <a:rPr lang="en-GB" dirty="0"/>
              <a:t>Questions?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477" y="2872202"/>
            <a:ext cx="7385901" cy="3572760"/>
          </a:xfrm>
        </p:spPr>
        <p:txBody>
          <a:bodyPr>
            <a:normAutofit/>
          </a:bodyPr>
          <a:lstStyle/>
          <a:p>
            <a:r>
              <a:rPr lang="en-GB" dirty="0">
                <a:latin typeface="+mj-lt"/>
              </a:rPr>
              <a:t>If anyone has any questions about our project, feel free to ask them now!</a:t>
            </a:r>
          </a:p>
          <a:p>
            <a:endParaRPr lang="en-GB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6B18B65-D4FC-46BF-9761-7209DDFCF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9" y="3736357"/>
            <a:ext cx="2717351" cy="270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2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622" y="453415"/>
            <a:ext cx="4754273" cy="1050994"/>
          </a:xfrm>
        </p:spPr>
        <p:txBody>
          <a:bodyPr>
            <a:normAutofit fontScale="90000"/>
          </a:bodyPr>
          <a:lstStyle/>
          <a:p>
            <a:r>
              <a:rPr lang="en-GB" dirty="0"/>
              <a:t>Additional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127" y="2063040"/>
            <a:ext cx="10045029" cy="4273612"/>
          </a:xfrm>
        </p:spPr>
        <p:txBody>
          <a:bodyPr/>
          <a:lstStyle/>
          <a:p>
            <a:r>
              <a:rPr lang="en-GB" dirty="0">
                <a:latin typeface="+mj-lt"/>
              </a:rPr>
              <a:t>Create </a:t>
            </a:r>
            <a:r>
              <a:rPr lang="en-GB" b="1" dirty="0">
                <a:latin typeface="+mj-lt"/>
              </a:rPr>
              <a:t>challenging</a:t>
            </a:r>
            <a:r>
              <a:rPr lang="en-GB" dirty="0">
                <a:latin typeface="+mj-lt"/>
              </a:rPr>
              <a:t> scenarios for students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Create scenarios &amp; labs which provide students with </a:t>
            </a:r>
            <a:r>
              <a:rPr lang="en-GB" b="1" dirty="0">
                <a:latin typeface="+mj-lt"/>
              </a:rPr>
              <a:t>opportunities for self-directed learning</a:t>
            </a:r>
          </a:p>
          <a:p>
            <a:pPr marL="0" indent="0">
              <a:buNone/>
            </a:pPr>
            <a:endParaRPr lang="en-GB" b="1" dirty="0">
              <a:latin typeface="+mj-lt"/>
            </a:endParaRPr>
          </a:p>
          <a:p>
            <a:r>
              <a:rPr lang="en-GB" dirty="0">
                <a:latin typeface="+mj-lt"/>
              </a:rPr>
              <a:t>Create a</a:t>
            </a:r>
            <a:r>
              <a:rPr lang="en-GB" b="1" dirty="0">
                <a:latin typeface="+mj-lt"/>
              </a:rPr>
              <a:t> logical exploit path</a:t>
            </a:r>
            <a:r>
              <a:rPr lang="en-GB" dirty="0">
                <a:latin typeface="+mj-lt"/>
              </a:rPr>
              <a:t> using privilege escalation techniques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Opportunity for the whole team to </a:t>
            </a:r>
            <a:r>
              <a:rPr lang="en-GB" b="1" dirty="0">
                <a:latin typeface="+mj-lt"/>
              </a:rPr>
              <a:t>further own knowledge &amp; improve skillsets with Cybersecurity &amp; Secure Web-Development</a:t>
            </a:r>
            <a:endParaRPr lang="en-GB" dirty="0">
              <a:latin typeface="+mj-lt"/>
            </a:endParaRPr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870C27B-E78D-4837-9464-5DF486BCE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06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156" y="424299"/>
            <a:ext cx="9825204" cy="1050994"/>
          </a:xfrm>
        </p:spPr>
        <p:txBody>
          <a:bodyPr>
            <a:normAutofit/>
          </a:bodyPr>
          <a:lstStyle/>
          <a:p>
            <a:r>
              <a:rPr lang="en-GB" dirty="0"/>
              <a:t>Technical Approach -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52" y="2045078"/>
            <a:ext cx="7385901" cy="4313877"/>
          </a:xfrm>
        </p:spPr>
        <p:txBody>
          <a:bodyPr>
            <a:normAutofit/>
          </a:bodyPr>
          <a:lstStyle/>
          <a:p>
            <a:r>
              <a:rPr lang="en-GB" b="1" i="1" dirty="0">
                <a:latin typeface="+mj-lt"/>
              </a:rPr>
              <a:t>Proxmox</a:t>
            </a:r>
            <a:r>
              <a:rPr lang="en-GB" i="1" dirty="0">
                <a:latin typeface="+mj-lt"/>
              </a:rPr>
              <a:t> -VM Platform</a:t>
            </a:r>
          </a:p>
          <a:p>
            <a:endParaRPr lang="en-GB" i="1" dirty="0">
              <a:latin typeface="+mj-lt"/>
            </a:endParaRPr>
          </a:p>
          <a:p>
            <a:r>
              <a:rPr lang="en-GB" dirty="0">
                <a:latin typeface="+mj-lt"/>
              </a:rPr>
              <a:t>Open-source server management platform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Integrates </a:t>
            </a:r>
            <a:r>
              <a:rPr lang="en-GB" b="1" i="1" dirty="0">
                <a:latin typeface="+mj-lt"/>
              </a:rPr>
              <a:t>KVM</a:t>
            </a:r>
            <a:r>
              <a:rPr lang="en-GB" dirty="0">
                <a:latin typeface="+mj-lt"/>
              </a:rPr>
              <a:t>, </a:t>
            </a:r>
            <a:r>
              <a:rPr lang="en-GB" b="1" i="1" dirty="0">
                <a:latin typeface="+mj-lt"/>
              </a:rPr>
              <a:t>LXC</a:t>
            </a:r>
            <a:r>
              <a:rPr lang="en-GB" dirty="0">
                <a:latin typeface="+mj-lt"/>
              </a:rPr>
              <a:t>, and </a:t>
            </a:r>
            <a:r>
              <a:rPr lang="en-GB" b="1" i="1" dirty="0">
                <a:latin typeface="+mj-lt"/>
              </a:rPr>
              <a:t>QEMU</a:t>
            </a:r>
            <a:r>
              <a:rPr lang="en-GB" dirty="0">
                <a:latin typeface="+mj-lt"/>
              </a:rPr>
              <a:t> virtualisation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Enterprise-class features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Efficient Virtual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5C4F2-F905-49C5-AEB8-D4AC7F732EC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247162" y="2676278"/>
            <a:ext cx="2357003" cy="235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6932EAF-3732-41D6-BB91-35EFEF81F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8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083" y="362576"/>
            <a:ext cx="3831336" cy="1050994"/>
          </a:xfrm>
        </p:spPr>
        <p:txBody>
          <a:bodyPr>
            <a:normAutofit/>
          </a:bodyPr>
          <a:lstStyle/>
          <a:p>
            <a:r>
              <a:rPr lang="en-GB" dirty="0"/>
              <a:t>VPN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2" y="2005255"/>
            <a:ext cx="7385901" cy="3987331"/>
          </a:xfrm>
        </p:spPr>
        <p:txBody>
          <a:bodyPr>
            <a:normAutofit fontScale="92500" lnSpcReduction="10000"/>
          </a:bodyPr>
          <a:lstStyle/>
          <a:p>
            <a:r>
              <a:rPr lang="en-GB" sz="2400" b="1" i="1" dirty="0">
                <a:latin typeface="+mj-lt"/>
              </a:rPr>
              <a:t>OpenVPN</a:t>
            </a:r>
          </a:p>
          <a:p>
            <a:endParaRPr lang="en-GB" sz="2400" i="1" dirty="0">
              <a:latin typeface="+mj-lt"/>
            </a:endParaRPr>
          </a:p>
          <a:p>
            <a:r>
              <a:rPr lang="en-GB" sz="2400" dirty="0">
                <a:latin typeface="+mj-lt"/>
              </a:rPr>
              <a:t>Trusted Security</a:t>
            </a: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Adaptable</a:t>
            </a: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Open Source</a:t>
            </a: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Supports multiple encryption standards</a:t>
            </a:r>
          </a:p>
        </p:txBody>
      </p:sp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10543D3-28F7-4B42-8009-584FCBD5B1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58" b="44186"/>
          <a:stretch/>
        </p:blipFill>
        <p:spPr>
          <a:xfrm>
            <a:off x="4683267" y="1279985"/>
            <a:ext cx="6600095" cy="3824399"/>
          </a:xfrm>
          <a:prstGeom prst="rect">
            <a:avLst/>
          </a:prstGeo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D526749-4E51-4C0A-99C6-F8A0578EB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083" y="362576"/>
            <a:ext cx="3831336" cy="1050994"/>
          </a:xfrm>
        </p:spPr>
        <p:txBody>
          <a:bodyPr>
            <a:normAutofit/>
          </a:bodyPr>
          <a:lstStyle/>
          <a:p>
            <a:r>
              <a:rPr lang="en-GB" dirty="0"/>
              <a:t>VPN Setup</a:t>
            </a:r>
          </a:p>
        </p:txBody>
      </p:sp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10543D3-28F7-4B42-8009-584FCBD5B1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58" b="44186"/>
          <a:stretch/>
        </p:blipFill>
        <p:spPr>
          <a:xfrm>
            <a:off x="4683267" y="1279985"/>
            <a:ext cx="6600095" cy="38243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F17953-E578-4B33-A6E7-9111B68F0DA0}"/>
              </a:ext>
            </a:extLst>
          </p:cNvPr>
          <p:cNvSpPr txBox="1">
            <a:spLocks/>
          </p:cNvSpPr>
          <p:nvPr/>
        </p:nvSpPr>
        <p:spPr>
          <a:xfrm>
            <a:off x="277830" y="1941071"/>
            <a:ext cx="7385901" cy="43821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1" dirty="0">
                <a:latin typeface="+mj-lt"/>
              </a:rPr>
              <a:t>pfSense</a:t>
            </a:r>
          </a:p>
          <a:p>
            <a:endParaRPr lang="en-GB" b="1" i="1" dirty="0">
              <a:latin typeface="+mj-lt"/>
            </a:endParaRPr>
          </a:p>
          <a:p>
            <a:r>
              <a:rPr lang="en-GB" dirty="0">
                <a:latin typeface="+mj-lt"/>
              </a:rPr>
              <a:t>Simple but effective design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Open source </a:t>
            </a:r>
            <a:r>
              <a:rPr lang="en-GB" b="1" i="1" dirty="0">
                <a:latin typeface="+mj-lt"/>
              </a:rPr>
              <a:t>FreeBSD</a:t>
            </a:r>
          </a:p>
          <a:p>
            <a:endParaRPr lang="en-GB" i="1" dirty="0">
              <a:latin typeface="+mj-lt"/>
            </a:endParaRPr>
          </a:p>
          <a:p>
            <a:r>
              <a:rPr lang="en-GB" dirty="0">
                <a:latin typeface="+mj-lt"/>
              </a:rPr>
              <a:t>Implementation</a:t>
            </a:r>
          </a:p>
          <a:p>
            <a:endParaRPr lang="en-GB" dirty="0">
              <a:latin typeface="+mj-lt"/>
            </a:endParaRPr>
          </a:p>
          <a:p>
            <a:r>
              <a:rPr lang="en-GB" b="1" i="1" dirty="0">
                <a:latin typeface="+mj-lt"/>
              </a:rPr>
              <a:t>OpenVPN</a:t>
            </a:r>
            <a:r>
              <a:rPr lang="en-GB" dirty="0">
                <a:latin typeface="+mj-lt"/>
              </a:rPr>
              <a:t> Server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 Certificate Authority</a:t>
            </a:r>
          </a:p>
        </p:txBody>
      </p:sp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1774652-55AF-407A-8D9B-A2110CAA3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9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843" y="497598"/>
            <a:ext cx="5380591" cy="893978"/>
          </a:xfrm>
        </p:spPr>
        <p:txBody>
          <a:bodyPr>
            <a:normAutofit fontScale="90000"/>
          </a:bodyPr>
          <a:lstStyle/>
          <a:p>
            <a:r>
              <a:rPr lang="en-GB" dirty="0"/>
              <a:t>Network 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69" y="1683672"/>
            <a:ext cx="6816238" cy="4717128"/>
          </a:xfrm>
        </p:spPr>
        <p:txBody>
          <a:bodyPr>
            <a:normAutofit/>
          </a:bodyPr>
          <a:lstStyle/>
          <a:p>
            <a:r>
              <a:rPr lang="en-GB" b="1" dirty="0">
                <a:latin typeface="+mj-lt"/>
              </a:rPr>
              <a:t>Operating Systems deployed: -</a:t>
            </a:r>
          </a:p>
          <a:p>
            <a:r>
              <a:rPr lang="en-GB" i="1" dirty="0">
                <a:latin typeface="+mj-lt"/>
              </a:rPr>
              <a:t>Windows Server 2016 </a:t>
            </a:r>
            <a:r>
              <a:rPr lang="en-GB" dirty="0">
                <a:latin typeface="+mj-lt"/>
              </a:rPr>
              <a:t>(Web Server/AD)</a:t>
            </a:r>
          </a:p>
          <a:p>
            <a:r>
              <a:rPr lang="en-GB" i="1" dirty="0">
                <a:latin typeface="+mj-lt"/>
              </a:rPr>
              <a:t>Windows 10-1809 </a:t>
            </a:r>
            <a:r>
              <a:rPr lang="en-GB" dirty="0">
                <a:latin typeface="+mj-lt"/>
              </a:rPr>
              <a:t>(AD User)</a:t>
            </a:r>
          </a:p>
          <a:p>
            <a:r>
              <a:rPr lang="en-GB" i="1" dirty="0">
                <a:latin typeface="+mj-lt"/>
              </a:rPr>
              <a:t>Kali Linux </a:t>
            </a:r>
            <a:r>
              <a:rPr lang="en-GB" dirty="0">
                <a:latin typeface="+mj-lt"/>
              </a:rPr>
              <a:t>(Attacker)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Vulnerabilities: -</a:t>
            </a:r>
          </a:p>
          <a:p>
            <a:r>
              <a:rPr lang="en-GB" dirty="0">
                <a:latin typeface="+mj-lt"/>
              </a:rPr>
              <a:t>Unpatched versions of Windows’ OS</a:t>
            </a:r>
          </a:p>
          <a:p>
            <a:r>
              <a:rPr lang="en-GB" dirty="0">
                <a:latin typeface="+mj-lt"/>
              </a:rPr>
              <a:t>Weak Firewall Rules</a:t>
            </a:r>
          </a:p>
          <a:p>
            <a:r>
              <a:rPr lang="en-GB" dirty="0">
                <a:latin typeface="+mj-lt"/>
              </a:rPr>
              <a:t>Hosted Website specifically configured for exploits</a:t>
            </a:r>
          </a:p>
          <a:p>
            <a:endParaRPr lang="en-GB" dirty="0">
              <a:latin typeface="+mj-lt"/>
            </a:endParaRPr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93806FA-9FB2-4887-A934-168BDCC61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DCDE5A-65D8-4615-9579-CB5C6498B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56" y="1597478"/>
            <a:ext cx="7174475" cy="415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28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785" y="535421"/>
            <a:ext cx="9672650" cy="895440"/>
          </a:xfrm>
        </p:spPr>
        <p:txBody>
          <a:bodyPr>
            <a:normAutofit/>
          </a:bodyPr>
          <a:lstStyle/>
          <a:p>
            <a:r>
              <a:rPr lang="en-GB" sz="4400" dirty="0"/>
              <a:t>Technical Approach – E-Commerce site</a:t>
            </a:r>
          </a:p>
        </p:txBody>
      </p:sp>
      <p:pic>
        <p:nvPicPr>
          <p:cNvPr id="13" name="Picture 1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6B18B65-D4FC-46BF-9761-7209DDFCF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384" y="1496393"/>
            <a:ext cx="4841769" cy="4826186"/>
          </a:xfrm>
          <a:prstGeom prst="rect">
            <a:avLst/>
          </a:prstGeom>
        </p:spPr>
      </p:pic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B39DAAA2-B318-4333-8228-15793B6D3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25CB47-6BBF-446E-AB74-409E118E3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399" y="2583195"/>
            <a:ext cx="6816238" cy="47171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b="1" dirty="0">
              <a:latin typeface="+mj-lt"/>
            </a:endParaRPr>
          </a:p>
          <a:p>
            <a:pPr marL="0" indent="0">
              <a:buNone/>
            </a:pPr>
            <a:endParaRPr lang="en-GB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2421388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714F029A1944498C1187C71CE6A5C9" ma:contentTypeVersion="8" ma:contentTypeDescription="Create a new document." ma:contentTypeScope="" ma:versionID="7f4592cd199b40199701468b2de73219">
  <xsd:schema xmlns:xsd="http://www.w3.org/2001/XMLSchema" xmlns:xs="http://www.w3.org/2001/XMLSchema" xmlns:p="http://schemas.microsoft.com/office/2006/metadata/properties" xmlns:ns3="664c1d2d-403e-4aaa-9b5b-d84cdff106bd" targetNamespace="http://schemas.microsoft.com/office/2006/metadata/properties" ma:root="true" ma:fieldsID="17829e65f62d057dbca8b12e90748b48" ns3:_="">
    <xsd:import namespace="664c1d2d-403e-4aaa-9b5b-d84cdff106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4c1d2d-403e-4aaa-9b5b-d84cdff10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D66C25-E5A5-4441-A4E4-23299A56D0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4c1d2d-403e-4aaa-9b5b-d84cdff10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27CB54-0C00-49DB-90AC-FAD2915123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CCD9B1-0FAF-4B4E-858B-0C871B2FFA77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664c1d2d-403e-4aaa-9b5b-d84cdff106bd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1193</TotalTime>
  <Words>925</Words>
  <Application>Microsoft Office PowerPoint</Application>
  <PresentationFormat>Widescreen</PresentationFormat>
  <Paragraphs>220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Avenir Next LT Pro</vt:lpstr>
      <vt:lpstr>Calibri</vt:lpstr>
      <vt:lpstr>Sitka Banner</vt:lpstr>
      <vt:lpstr>Symbol</vt:lpstr>
      <vt:lpstr>HeadlinesVTI</vt:lpstr>
      <vt:lpstr>Group Project 2021</vt:lpstr>
      <vt:lpstr>Team Roles</vt:lpstr>
      <vt:lpstr>Critical Aims</vt:lpstr>
      <vt:lpstr>Additional Aims</vt:lpstr>
      <vt:lpstr>Technical Approach - Server</vt:lpstr>
      <vt:lpstr>VPN Setup</vt:lpstr>
      <vt:lpstr>VPN Setup</vt:lpstr>
      <vt:lpstr>Network Topology</vt:lpstr>
      <vt:lpstr>Technical Approach – E-Commerce site</vt:lpstr>
      <vt:lpstr>Website –User Profile Page</vt:lpstr>
      <vt:lpstr>Website –Products Page</vt:lpstr>
      <vt:lpstr>Website –Search Bar Feature</vt:lpstr>
      <vt:lpstr>Website –Index Page</vt:lpstr>
      <vt:lpstr>Website –Admin User Page</vt:lpstr>
      <vt:lpstr>Website –Back-End Specs</vt:lpstr>
      <vt:lpstr>PowerPoint Presentation</vt:lpstr>
      <vt:lpstr>Cross Site Scripting - Setup</vt:lpstr>
      <vt:lpstr>PowerPoint Presentation</vt:lpstr>
      <vt:lpstr>PowerPoint Presentation</vt:lpstr>
      <vt:lpstr>PowerPoint Presentation</vt:lpstr>
      <vt:lpstr>Password Reset Exploit - Setup </vt:lpstr>
      <vt:lpstr>Password Reset Exploit - Results </vt:lpstr>
      <vt:lpstr>Clickjacking Attack </vt:lpstr>
      <vt:lpstr>Brute Force Attack </vt:lpstr>
      <vt:lpstr>Python Bot Attack </vt:lpstr>
      <vt:lpstr>Reverse TCP Exploit </vt:lpstr>
      <vt:lpstr>Reverse TCP Exploits </vt:lpstr>
      <vt:lpstr>Technical Limitations </vt:lpstr>
      <vt:lpstr>Future Roadmap </vt:lpstr>
      <vt:lpstr>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 2021</dc:title>
  <dc:creator>Salt, Jake</dc:creator>
  <cp:lastModifiedBy>Kenneth Brown</cp:lastModifiedBy>
  <cp:revision>54</cp:revision>
  <dcterms:created xsi:type="dcterms:W3CDTF">2021-04-28T12:19:40Z</dcterms:created>
  <dcterms:modified xsi:type="dcterms:W3CDTF">2021-05-06T10:40:44Z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0x010100CE714F029A1944498C1187C71CE6A5C9</vt:lpwstr>
  </property>
</Properties>
</file>